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74" r:id="rId4"/>
    <p:sldId id="260" r:id="rId5"/>
    <p:sldId id="269" r:id="rId6"/>
    <p:sldId id="264" r:id="rId7"/>
    <p:sldId id="277" r:id="rId8"/>
    <p:sldId id="271" r:id="rId9"/>
    <p:sldId id="265" r:id="rId10"/>
    <p:sldId id="276" r:id="rId11"/>
    <p:sldId id="266" r:id="rId12"/>
    <p:sldId id="273" r:id="rId13"/>
  </p:sldIdLst>
  <p:sldSz cx="12192000" cy="6858000"/>
  <p:notesSz cx="6858000" cy="9144000"/>
  <p:embeddedFontLst>
    <p:embeddedFont>
      <p:font typeface="나눔스퀘어 Bold" panose="020B0600000101010101" pitchFamily="50" charset="-127"/>
      <p:bold r:id="rId14"/>
    </p:embeddedFont>
    <p:embeddedFont>
      <p:font typeface="나눔스퀘어 ExtraBold" panose="020B0600000101010101" pitchFamily="50" charset="-127"/>
      <p:bold r:id="rId15"/>
    </p:embeddedFont>
    <p:embeddedFont>
      <p:font typeface="나눔스퀘어 Light" panose="020B0600000101010101" pitchFamily="50" charset="-127"/>
      <p:regular r:id="rId16"/>
    </p:embeddedFont>
    <p:embeddedFont>
      <p:font typeface="나눔스퀘어_ac" panose="020B0600000101010101" pitchFamily="50" charset="-127"/>
      <p:regular r:id="rId17"/>
    </p:embeddedFont>
    <p:embeddedFont>
      <p:font typeface="나눔스퀘어_ac ExtraBold" panose="020B0600000101010101" pitchFamily="50" charset="-127"/>
      <p:bold r:id="rId18"/>
    </p:embeddedFont>
    <p:embeddedFont>
      <p:font typeface="나눔스퀘어라운드 Bold" panose="020B0600000101010101" pitchFamily="50" charset="-127"/>
      <p:bold r:id="rId19"/>
    </p:embeddedFont>
    <p:embeddedFont>
      <p:font typeface="나눔스퀘어라운드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8560"/>
    <a:srgbClr val="BB623F"/>
    <a:srgbClr val="D8B3A4"/>
    <a:srgbClr val="DA7046"/>
    <a:srgbClr val="814D38"/>
    <a:srgbClr val="EFC1AF"/>
    <a:srgbClr val="AD674B"/>
    <a:srgbClr val="F7F1E5"/>
    <a:srgbClr val="61392A"/>
    <a:srgbClr val="E6B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84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64AB-662E-46CA-2382-404DE37AA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80A9A9-E1F9-BD34-9535-E6E5AA09D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87898-3E94-C2A8-284E-7E2EBF797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3383D-7519-8D59-DEAC-C1ECAAD8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ECA82-522F-44F6-2939-F555CA09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07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EB0F4-15F3-4548-BAB3-24F344CD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4A7FB-55B8-E106-2154-056F0A91E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69482-4678-311A-D69B-90D8DCBD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521DE-DCF1-F7E5-353A-BFC5C76D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289-3954-9A4A-7449-AC569B19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43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507EE7-0681-08FD-19B0-B742BBB4D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918E0-B4DF-8486-A464-4EC77CE3E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9BD03-7F95-AEED-9513-560F8AF8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7FD51-ED6E-867A-01AD-639DAE78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86E30-DE9D-A4B9-7918-44A4118A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6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24C32-6756-A348-1A72-17A75BE6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124D2-051D-3001-D573-531145AB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8790C-669C-45FF-63CE-098B1F12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4C0106-1E21-E122-924B-C22C9BC6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A8DE8-894C-EC33-D047-AECC6274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2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03745-E31B-0FFD-AA29-42B87018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E2BBA-6BB3-3812-2B24-D5A90713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81606-7BC4-B077-729C-8A888A51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4FF84-BFA3-A2E7-3388-EEA80446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27783-23C4-669D-7322-92A23963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88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B05B0-8BB0-758E-51CE-13F27E4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0640C-85B8-908D-56F8-75D65214E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F7705-6934-209D-75C3-44CF0FED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20A75-2B4F-D982-89E8-70AC237A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CC735A-03A0-DA1E-835E-C753E39E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F86C4-D12B-1CA1-8D4E-7900F65C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15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11C5C-49EA-04FD-FC94-5FC09B21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4EE9C-1E28-1A56-A3CB-DD78085B9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153597-60C5-71D3-F44C-1E871C377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001F2B-821A-B0A9-339A-653EF30F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AE62B-3914-D1B3-2FF4-646F07729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2FDE00-AF80-0E16-86DA-288DCB75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0F9F12-4A88-A5A3-AF43-2A422C6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705091-9542-4CC8-A45A-B49DBEC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2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89643-F810-BB38-2810-75E7264F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222229-459A-AAE4-7FEF-76650B0D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A8C09-3FE1-3D8D-FF05-14CD33B5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CF6D8F-8847-19DF-0668-D4000F9D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2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36A03-F770-F0F5-AC3C-C3644837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BB4D-5F9C-C7B9-C2A7-168703A6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3AA84-270B-B715-67D4-16321400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A68E92-9940-681A-C39D-4C1FE9F31E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18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F009-52F8-D7E9-8AD8-DC3D5AC2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72B42-55EB-B338-36A0-F399FA24C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3447B-2591-5B59-61B8-E177E685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0EB00-BDFF-AF89-5A5B-D69AA571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CFCD-B4BB-AF66-7F34-25AF135C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50A49-61A8-4193-EB0E-357AB9B3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F7136-F306-DAC9-8136-6874846C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D46BB-A03C-83BF-3A3A-78A670971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12DAEB-56DE-22AD-82DC-3875260F6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9D6E8-C362-1F63-C92A-9A3EBBE9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A49A2A-5E7B-9381-C360-8B354376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D4FBA-AAB4-185A-EC43-8E5BADD8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7C5AAB-EA42-FC65-81AC-084B2E75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79B50-DDA4-4762-4819-EB9C4435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5BDB8-9C68-C529-09EE-D876B37A9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11455-DCF3-47BC-BFB4-AADE170B15B1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54A65-DA94-964A-2F2F-4E50853A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14207-9621-4B7F-FC18-2666DA4F8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0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7308611D-D67A-3C0C-E852-A384FDCD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54056-49C1-E165-171C-7CC3B99297AA}"/>
              </a:ext>
            </a:extLst>
          </p:cNvPr>
          <p:cNvSpPr txBox="1"/>
          <p:nvPr/>
        </p:nvSpPr>
        <p:spPr>
          <a:xfrm>
            <a:off x="1261985" y="1035154"/>
            <a:ext cx="9668031" cy="409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        ]</a:t>
            </a:r>
            <a:endParaRPr lang="ko-KR" altLang="en-US" sz="26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58F3-8027-4288-EBE5-DF0932A10284}"/>
              </a:ext>
            </a:extLst>
          </p:cNvPr>
          <p:cNvSpPr txBox="1"/>
          <p:nvPr/>
        </p:nvSpPr>
        <p:spPr>
          <a:xfrm>
            <a:off x="3589544" y="2020039"/>
            <a:ext cx="5012912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자바 </a:t>
            </a:r>
            <a:r>
              <a:rPr lang="en-US" altLang="ko-KR" sz="6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6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</a:t>
            </a:r>
            <a:endParaRPr lang="en-US" altLang="ko-KR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B954E-7B85-8209-4417-52FD07565D76}"/>
              </a:ext>
            </a:extLst>
          </p:cNvPr>
          <p:cNvSpPr txBox="1"/>
          <p:nvPr/>
        </p:nvSpPr>
        <p:spPr>
          <a:xfrm>
            <a:off x="5141251" y="4836194"/>
            <a:ext cx="190949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랜덤밥스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5EAC0-4B65-B280-485E-51127DFC538C}"/>
              </a:ext>
            </a:extLst>
          </p:cNvPr>
          <p:cNvSpPr txBox="1"/>
          <p:nvPr/>
        </p:nvSpPr>
        <p:spPr>
          <a:xfrm>
            <a:off x="8298611" y="6163736"/>
            <a:ext cx="39940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이태석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김준석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문채현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백서영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천선우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91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사용언어 및 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2E84B-A77C-DC64-4158-1B9FC43D85A9}"/>
              </a:ext>
            </a:extLst>
          </p:cNvPr>
          <p:cNvSpPr txBox="1"/>
          <p:nvPr/>
        </p:nvSpPr>
        <p:spPr>
          <a:xfrm>
            <a:off x="995540" y="699139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프로젝트에 사용될 언어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6AE79-10C0-5735-7DE7-3DF5FCCB101B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F1477-C74B-0D50-C7A6-E6836B1D79C4}"/>
              </a:ext>
            </a:extLst>
          </p:cNvPr>
          <p:cNvSpPr txBox="1"/>
          <p:nvPr/>
        </p:nvSpPr>
        <p:spPr>
          <a:xfrm>
            <a:off x="4079951" y="2099734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7941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2000" dirty="0">
                <a:solidFill>
                  <a:srgbClr val="2C225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</a:t>
            </a:r>
            <a:endParaRPr lang="ko-KR" altLang="en-US" sz="2000" dirty="0">
              <a:solidFill>
                <a:srgbClr val="2C225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402A2-A1AF-61BD-0495-53EB8319C045}"/>
              </a:ext>
            </a:extLst>
          </p:cNvPr>
          <p:cNvSpPr txBox="1"/>
          <p:nvPr/>
        </p:nvSpPr>
        <p:spPr>
          <a:xfrm>
            <a:off x="6639817" y="2099734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96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JDBC IDE</a:t>
            </a:r>
            <a:endParaRPr lang="ko-KR" altLang="en-US" sz="2000" dirty="0">
              <a:solidFill>
                <a:srgbClr val="0096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Picture 2" descr="MySQL Workbench - LabAnyWhere(실험마당)">
            <a:extLst>
              <a:ext uri="{FF2B5EF4-FFF2-40B4-BE49-F238E27FC236}">
                <a16:creationId xmlns:a16="http://schemas.microsoft.com/office/drawing/2014/main" id="{7722E1FA-DB78-0585-B945-8AA861FF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41" y="2677888"/>
            <a:ext cx="1799110" cy="17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C15777-44A4-F7A9-5D1E-A52EFF0BC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92" y="2676998"/>
            <a:ext cx="19237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작업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69CBB-484F-8424-DADB-2CA241E22F78}"/>
              </a:ext>
            </a:extLst>
          </p:cNvPr>
          <p:cNvSpPr txBox="1"/>
          <p:nvPr/>
        </p:nvSpPr>
        <p:spPr>
          <a:xfrm>
            <a:off x="3530407" y="5608462"/>
            <a:ext cx="5131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 소개 예정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&amp; FLOW-CHART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 예정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947F1-AF74-303F-3643-BC18E9B468D1}"/>
              </a:ext>
            </a:extLst>
          </p:cNvPr>
          <p:cNvSpPr txBox="1"/>
          <p:nvPr/>
        </p:nvSpPr>
        <p:spPr>
          <a:xfrm>
            <a:off x="995540" y="699139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다음주에 작업 예정인 내용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7120D34-C5D4-A3A0-9E80-9FC37B1DE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904" y="1299405"/>
            <a:ext cx="3982192" cy="3982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9C308-72E4-1066-0E1A-4F75F8D34692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262944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EA4E3454-1FFC-709F-2342-2ADF587F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602C89-D979-AD31-8813-506B97830486}"/>
              </a:ext>
            </a:extLst>
          </p:cNvPr>
          <p:cNvGrpSpPr/>
          <p:nvPr/>
        </p:nvGrpSpPr>
        <p:grpSpPr>
          <a:xfrm>
            <a:off x="1261985" y="1382286"/>
            <a:ext cx="9668031" cy="4093428"/>
            <a:chOff x="1261985" y="1382286"/>
            <a:chExt cx="9668031" cy="4093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54056-49C1-E165-171C-7CC3B99297AA}"/>
                </a:ext>
              </a:extLst>
            </p:cNvPr>
            <p:cNvSpPr txBox="1"/>
            <p:nvPr/>
          </p:nvSpPr>
          <p:spPr>
            <a:xfrm>
              <a:off x="1261985" y="1382286"/>
              <a:ext cx="9668031" cy="40934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6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[        ]</a:t>
              </a:r>
              <a:endParaRPr lang="ko-KR" altLang="en-US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F358F3-8027-4288-EBE5-DF0932A10284}"/>
                </a:ext>
              </a:extLst>
            </p:cNvPr>
            <p:cNvSpPr txBox="1"/>
            <p:nvPr/>
          </p:nvSpPr>
          <p:spPr>
            <a:xfrm>
              <a:off x="3483746" y="2875002"/>
              <a:ext cx="5224508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</a:t>
              </a:r>
              <a:r>
                <a:rPr lang="ko-KR" altLang="en-US" sz="6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6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합니다</a:t>
              </a:r>
              <a:r>
                <a:rPr lang="ko-KR" altLang="en-US" sz="6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6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6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3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1C21-D65F-6DEF-A88D-C45AC1756E6C}"/>
              </a:ext>
            </a:extLst>
          </p:cNvPr>
          <p:cNvSpPr txBox="1"/>
          <p:nvPr/>
        </p:nvSpPr>
        <p:spPr>
          <a:xfrm>
            <a:off x="4004722" y="527609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6000" dirty="0">
              <a:solidFill>
                <a:srgbClr val="E085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0873DC-0B8D-27F4-46A4-6588CD8E5112}"/>
              </a:ext>
            </a:extLst>
          </p:cNvPr>
          <p:cNvGrpSpPr/>
          <p:nvPr/>
        </p:nvGrpSpPr>
        <p:grpSpPr>
          <a:xfrm>
            <a:off x="688425" y="2355111"/>
            <a:ext cx="1292341" cy="1639523"/>
            <a:chOff x="864449" y="2019551"/>
            <a:chExt cx="1292341" cy="163952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B98CC6E-F695-1758-775F-4925E5D2ADFB}"/>
                </a:ext>
              </a:extLst>
            </p:cNvPr>
            <p:cNvGrpSpPr/>
            <p:nvPr/>
          </p:nvGrpSpPr>
          <p:grpSpPr>
            <a:xfrm>
              <a:off x="1204704" y="2019551"/>
              <a:ext cx="611835" cy="499468"/>
              <a:chOff x="1691053" y="2019551"/>
              <a:chExt cx="611835" cy="49946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FE1DF4-9890-4018-B925-713D9AF458C9}"/>
                  </a:ext>
                </a:extLst>
              </p:cNvPr>
              <p:cNvSpPr txBox="1"/>
              <p:nvPr/>
            </p:nvSpPr>
            <p:spPr>
              <a:xfrm>
                <a:off x="1747542" y="2019551"/>
                <a:ext cx="4988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01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64A9A47-9F04-9D1C-0022-E871672B2C12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644EEA-37C4-E1FA-608C-B86E70445362}"/>
                </a:ext>
              </a:extLst>
            </p:cNvPr>
            <p:cNvSpPr txBox="1"/>
            <p:nvPr/>
          </p:nvSpPr>
          <p:spPr>
            <a:xfrm>
              <a:off x="864449" y="2686777"/>
              <a:ext cx="1292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개요와 목적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97F4631-ED6A-8BF2-DF46-23A050B35FCB}"/>
                </a:ext>
              </a:extLst>
            </p:cNvPr>
            <p:cNvSpPr/>
            <p:nvPr/>
          </p:nvSpPr>
          <p:spPr>
            <a:xfrm>
              <a:off x="1437219" y="3512273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A4AB97-42C8-DB51-2256-55493CCA4EFE}"/>
              </a:ext>
            </a:extLst>
          </p:cNvPr>
          <p:cNvGrpSpPr/>
          <p:nvPr/>
        </p:nvGrpSpPr>
        <p:grpSpPr>
          <a:xfrm>
            <a:off x="2869728" y="2355111"/>
            <a:ext cx="1712327" cy="1634780"/>
            <a:chOff x="3228282" y="2019551"/>
            <a:chExt cx="1712327" cy="163478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3686D5B-9181-8453-DFD6-08EF3C4DD45E}"/>
                </a:ext>
              </a:extLst>
            </p:cNvPr>
            <p:cNvGrpSpPr/>
            <p:nvPr/>
          </p:nvGrpSpPr>
          <p:grpSpPr>
            <a:xfrm>
              <a:off x="3778527" y="2019551"/>
              <a:ext cx="611835" cy="499468"/>
              <a:chOff x="1691053" y="2019551"/>
              <a:chExt cx="611835" cy="49946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F6F0CE-95DB-2345-0F31-E058F23164BF}"/>
                  </a:ext>
                </a:extLst>
              </p:cNvPr>
              <p:cNvSpPr txBox="1"/>
              <p:nvPr/>
            </p:nvSpPr>
            <p:spPr>
              <a:xfrm>
                <a:off x="1747543" y="2019551"/>
                <a:ext cx="4988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02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3ACA8F35-8BCF-2490-EF0D-948F8AB9FCE2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71C09D-B57C-0A02-D711-E5912E5C3158}"/>
                </a:ext>
              </a:extLst>
            </p:cNvPr>
            <p:cNvSpPr txBox="1"/>
            <p:nvPr/>
          </p:nvSpPr>
          <p:spPr>
            <a:xfrm>
              <a:off x="3228282" y="2692481"/>
              <a:ext cx="1712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프로젝트의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및 기대효과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2CD4E8E-171C-F9A1-45C7-AE4358F3298E}"/>
                </a:ext>
              </a:extLst>
            </p:cNvPr>
            <p:cNvSpPr/>
            <p:nvPr/>
          </p:nvSpPr>
          <p:spPr>
            <a:xfrm>
              <a:off x="4011042" y="3507530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CA7A3F-30EF-732A-C0D3-5C573818D0D5}"/>
              </a:ext>
            </a:extLst>
          </p:cNvPr>
          <p:cNvGrpSpPr/>
          <p:nvPr/>
        </p:nvGrpSpPr>
        <p:grpSpPr>
          <a:xfrm>
            <a:off x="5609166" y="2355111"/>
            <a:ext cx="1024640" cy="1634780"/>
            <a:chOff x="6158171" y="2019551"/>
            <a:chExt cx="1024640" cy="163478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6E01111-4712-BB51-E143-498C6D0B7C9E}"/>
                </a:ext>
              </a:extLst>
            </p:cNvPr>
            <p:cNvGrpSpPr/>
            <p:nvPr/>
          </p:nvGrpSpPr>
          <p:grpSpPr>
            <a:xfrm>
              <a:off x="6364573" y="2019551"/>
              <a:ext cx="611835" cy="499468"/>
              <a:chOff x="1691053" y="2019551"/>
              <a:chExt cx="611835" cy="49946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2454E3-8FD4-075E-D051-17E53CA67EFE}"/>
                  </a:ext>
                </a:extLst>
              </p:cNvPr>
              <p:cNvSpPr txBox="1"/>
              <p:nvPr/>
            </p:nvSpPr>
            <p:spPr>
              <a:xfrm>
                <a:off x="1747543" y="2019551"/>
                <a:ext cx="4988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03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4B22DC1-50AA-6D72-A281-06036C5826A0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2AB184-FD86-BC7F-3528-E3DE6BF748FF}"/>
                </a:ext>
              </a:extLst>
            </p:cNvPr>
            <p:cNvSpPr txBox="1"/>
            <p:nvPr/>
          </p:nvSpPr>
          <p:spPr>
            <a:xfrm>
              <a:off x="6158171" y="2828124"/>
              <a:ext cx="102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개발일정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D996CFC-28D3-EC12-C09A-553B517A7A79}"/>
                </a:ext>
              </a:extLst>
            </p:cNvPr>
            <p:cNvSpPr/>
            <p:nvPr/>
          </p:nvSpPr>
          <p:spPr>
            <a:xfrm>
              <a:off x="6597088" y="3507530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44914F4-EB42-35EA-9536-7F6EAC49612F}"/>
              </a:ext>
            </a:extLst>
          </p:cNvPr>
          <p:cNvGrpSpPr/>
          <p:nvPr/>
        </p:nvGrpSpPr>
        <p:grpSpPr>
          <a:xfrm>
            <a:off x="7858993" y="2355111"/>
            <a:ext cx="1292340" cy="1639523"/>
            <a:chOff x="8520328" y="2019551"/>
            <a:chExt cx="1292340" cy="163952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9A25CEE-3D5A-54BD-CF7C-DB60AF53C010}"/>
                </a:ext>
              </a:extLst>
            </p:cNvPr>
            <p:cNvGrpSpPr/>
            <p:nvPr/>
          </p:nvGrpSpPr>
          <p:grpSpPr>
            <a:xfrm>
              <a:off x="8860581" y="2019551"/>
              <a:ext cx="611835" cy="499468"/>
              <a:chOff x="1691053" y="2019551"/>
              <a:chExt cx="611835" cy="499468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E3FD9F1-DF65-0462-E53B-80DFB20263E2}"/>
                  </a:ext>
                </a:extLst>
              </p:cNvPr>
              <p:cNvSpPr txBox="1"/>
              <p:nvPr/>
            </p:nvSpPr>
            <p:spPr>
              <a:xfrm>
                <a:off x="1747543" y="2019551"/>
                <a:ext cx="4988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04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FB23CF49-ADF4-FF80-A628-65745F596E26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71254D-01DF-3879-BB79-3E42DF2864EA}"/>
                </a:ext>
              </a:extLst>
            </p:cNvPr>
            <p:cNvSpPr txBox="1"/>
            <p:nvPr/>
          </p:nvSpPr>
          <p:spPr>
            <a:xfrm>
              <a:off x="8520328" y="2692481"/>
              <a:ext cx="1292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사용언어</a:t>
              </a:r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및</a:t>
              </a:r>
              <a:b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개발환경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B159B11-9288-87ED-6743-178DEA948D6C}"/>
                </a:ext>
              </a:extLst>
            </p:cNvPr>
            <p:cNvSpPr/>
            <p:nvPr/>
          </p:nvSpPr>
          <p:spPr>
            <a:xfrm>
              <a:off x="9093097" y="3512273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073C73-570F-5E67-D659-B847714A77A5}"/>
              </a:ext>
            </a:extLst>
          </p:cNvPr>
          <p:cNvGrpSpPr/>
          <p:nvPr/>
        </p:nvGrpSpPr>
        <p:grpSpPr>
          <a:xfrm>
            <a:off x="10352869" y="2355111"/>
            <a:ext cx="1082349" cy="1639523"/>
            <a:chOff x="11154910" y="2019551"/>
            <a:chExt cx="1082349" cy="163952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45A11BB-105B-CA12-AB05-57CCF5C2DA95}"/>
                </a:ext>
              </a:extLst>
            </p:cNvPr>
            <p:cNvGrpSpPr/>
            <p:nvPr/>
          </p:nvGrpSpPr>
          <p:grpSpPr>
            <a:xfrm>
              <a:off x="11390923" y="2019551"/>
              <a:ext cx="611835" cy="499468"/>
              <a:chOff x="1691053" y="2019551"/>
              <a:chExt cx="611835" cy="49946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0B628D-C6D8-DC2B-2FD2-364692132FB1}"/>
                  </a:ext>
                </a:extLst>
              </p:cNvPr>
              <p:cNvSpPr txBox="1"/>
              <p:nvPr/>
            </p:nvSpPr>
            <p:spPr>
              <a:xfrm>
                <a:off x="1747543" y="2019551"/>
                <a:ext cx="4988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05</a:t>
                </a:r>
                <a:endPara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D472198-A117-90D7-C1F6-E1D1C8BAFBE2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3874-52F0-4A47-B195-2574586E195A}"/>
                </a:ext>
              </a:extLst>
            </p:cNvPr>
            <p:cNvSpPr txBox="1"/>
            <p:nvPr/>
          </p:nvSpPr>
          <p:spPr>
            <a:xfrm>
              <a:off x="11154910" y="2828124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향후 과정</a:t>
              </a: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A31329B-E21A-843F-7754-A8AD552BE8F4}"/>
                </a:ext>
              </a:extLst>
            </p:cNvPr>
            <p:cNvSpPr/>
            <p:nvPr/>
          </p:nvSpPr>
          <p:spPr>
            <a:xfrm>
              <a:off x="11623439" y="3512273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69CA72-0C41-A423-8A37-E264184FF8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CDC77-126C-2DCB-3C24-A969DABBED65}"/>
              </a:ext>
            </a:extLst>
          </p:cNvPr>
          <p:cNvSpPr txBox="1"/>
          <p:nvPr/>
        </p:nvSpPr>
        <p:spPr>
          <a:xfrm>
            <a:off x="2961168" y="2321005"/>
            <a:ext cx="626966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 err="1">
                <a:solidFill>
                  <a:srgbClr val="61392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랜덤</a:t>
            </a:r>
            <a:r>
              <a:rPr lang="ko-KR" altLang="en-US" sz="138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밥</a:t>
            </a:r>
            <a:r>
              <a:rPr lang="ko-KR" altLang="en-US" sz="13800" dirty="0" err="1">
                <a:solidFill>
                  <a:srgbClr val="61392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</a:t>
            </a:r>
            <a:endParaRPr lang="ko-KR" altLang="en-US" sz="13800" dirty="0">
              <a:solidFill>
                <a:srgbClr val="61392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6749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2727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개요와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A483-4A6C-E18D-D610-0332C09C3232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88262-4683-AC55-8AD0-E2CA4CA2F00A}"/>
              </a:ext>
            </a:extLst>
          </p:cNvPr>
          <p:cNvSpPr txBox="1"/>
          <p:nvPr/>
        </p:nvSpPr>
        <p:spPr>
          <a:xfrm>
            <a:off x="3325052" y="5608462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랜덤으로 점심메뉴를 추천해주는 웹사이트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5FB6B-0E9C-47B7-6A42-F9F92B70BDB4}"/>
              </a:ext>
            </a:extLst>
          </p:cNvPr>
          <p:cNvSpPr txBox="1"/>
          <p:nvPr/>
        </p:nvSpPr>
        <p:spPr>
          <a:xfrm>
            <a:off x="995540" y="699139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프로젝트의 개요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0A3B0F5-2BDF-84B0-C751-E740344E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6346" y="3194746"/>
            <a:ext cx="1908000" cy="1908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3212BF1-544B-634F-93EF-95B15630D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8707" y="3141027"/>
            <a:ext cx="1908000" cy="190800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2F611A1-68F2-A478-5CBB-07E59F14C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749" y="854974"/>
            <a:ext cx="1908000" cy="1908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69E2F90-EE96-B8B0-7EFD-E66856E91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7992" y="976138"/>
            <a:ext cx="1908000" cy="1908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24E697D-AA23-A7B6-5B40-C162E8492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1400" y="772837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2D00B31-1644-AC1B-A767-E3031CE8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0550" y="2882900"/>
            <a:ext cx="4159250" cy="415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18C4B5-7732-17BC-2933-9BC689793BAC}"/>
              </a:ext>
            </a:extLst>
          </p:cNvPr>
          <p:cNvSpPr txBox="1"/>
          <p:nvPr/>
        </p:nvSpPr>
        <p:spPr>
          <a:xfrm>
            <a:off x="995540" y="375872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개요와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6A1EE-BDF7-6D89-B38C-C2B9AED1BF10}"/>
              </a:ext>
            </a:extLst>
          </p:cNvPr>
          <p:cNvSpPr txBox="1"/>
          <p:nvPr/>
        </p:nvSpPr>
        <p:spPr>
          <a:xfrm>
            <a:off x="995540" y="699139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프로젝트의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2C368-90B7-3EBB-01D0-EB86C1CBB535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F2B420-034D-6FAD-7D20-0631FEC4DC14}"/>
              </a:ext>
            </a:extLst>
          </p:cNvPr>
          <p:cNvSpPr/>
          <p:nvPr/>
        </p:nvSpPr>
        <p:spPr>
          <a:xfrm>
            <a:off x="412750" y="1910396"/>
            <a:ext cx="4470400" cy="400110"/>
          </a:xfrm>
          <a:prstGeom prst="rect">
            <a:avLst/>
          </a:pr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끝나고 뭐 먹을까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양식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?”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930CA4-4282-510E-67F8-197CD316E116}"/>
              </a:ext>
            </a:extLst>
          </p:cNvPr>
          <p:cNvSpPr/>
          <p:nvPr/>
        </p:nvSpPr>
        <p:spPr>
          <a:xfrm>
            <a:off x="412750" y="4571046"/>
            <a:ext cx="4470400" cy="400110"/>
          </a:xfrm>
          <a:prstGeom prst="rect">
            <a:avLst/>
          </a:prstGeom>
          <a:solidFill>
            <a:srgbClr val="613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어디로 </a:t>
            </a:r>
            <a:r>
              <a:rPr lang="ko-KR" altLang="en-US" sz="15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가야되지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?”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D77CB4-A6A5-417C-718E-399B4F0149E4}"/>
              </a:ext>
            </a:extLst>
          </p:cNvPr>
          <p:cNvSpPr/>
          <p:nvPr/>
        </p:nvSpPr>
        <p:spPr>
          <a:xfrm>
            <a:off x="412750" y="3240721"/>
            <a:ext cx="4470400" cy="400110"/>
          </a:xfrm>
          <a:prstGeom prst="rect">
            <a:avLst/>
          </a:prstGeom>
          <a:solidFill>
            <a:srgbClr val="AD6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난 아무거나 상관없어 뭐든 추천해봐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BA271-3727-0E08-1AD4-000535F3C34A}"/>
              </a:ext>
            </a:extLst>
          </p:cNvPr>
          <p:cNvSpPr/>
          <p:nvPr/>
        </p:nvSpPr>
        <p:spPr>
          <a:xfrm rot="1800000">
            <a:off x="4601289" y="2561426"/>
            <a:ext cx="2717544" cy="399600"/>
          </a:xfrm>
          <a:prstGeom prst="rect">
            <a:avLst/>
          </a:pr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A165E-D6E7-38AA-4327-85521B73B9F3}"/>
              </a:ext>
            </a:extLst>
          </p:cNvPr>
          <p:cNvSpPr/>
          <p:nvPr/>
        </p:nvSpPr>
        <p:spPr>
          <a:xfrm>
            <a:off x="4810170" y="3241231"/>
            <a:ext cx="2358980" cy="399600"/>
          </a:xfrm>
          <a:prstGeom prst="rect">
            <a:avLst/>
          </a:prstGeom>
          <a:solidFill>
            <a:srgbClr val="AD6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74BFF5-27A9-0C07-9FCB-7947C09B1BA0}"/>
              </a:ext>
            </a:extLst>
          </p:cNvPr>
          <p:cNvSpPr/>
          <p:nvPr/>
        </p:nvSpPr>
        <p:spPr>
          <a:xfrm rot="19800000">
            <a:off x="4592214" y="3886402"/>
            <a:ext cx="2852979" cy="399600"/>
          </a:xfrm>
          <a:prstGeom prst="rect">
            <a:avLst/>
          </a:prstGeom>
          <a:solidFill>
            <a:srgbClr val="613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E158C4-4861-6C69-8C58-33596FBC3564}"/>
              </a:ext>
            </a:extLst>
          </p:cNvPr>
          <p:cNvSpPr/>
          <p:nvPr/>
        </p:nvSpPr>
        <p:spPr>
          <a:xfrm>
            <a:off x="6965980" y="2593900"/>
            <a:ext cx="1924020" cy="1670200"/>
          </a:xfrm>
          <a:prstGeom prst="roundRect">
            <a:avLst>
              <a:gd name="adj" fmla="val 14235"/>
            </a:avLst>
          </a:prstGeom>
          <a:solidFill>
            <a:srgbClr val="AD67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랜덤밥스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29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353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특징 및 기대효과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2C6DF-3158-14E6-AA53-5BCF08069164}"/>
              </a:ext>
            </a:extLst>
          </p:cNvPr>
          <p:cNvSpPr txBox="1"/>
          <p:nvPr/>
        </p:nvSpPr>
        <p:spPr>
          <a:xfrm>
            <a:off x="995540" y="699139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프로젝트의 특징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94A1D1-E95D-92D7-0192-C2CEE1CE1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65" y="3968674"/>
            <a:ext cx="2258618" cy="225861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5699DAB7-DC15-D4F4-891F-AAFB6F3D1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761" y="3731774"/>
            <a:ext cx="3248476" cy="324847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D860CE45-2D61-D50C-EB3C-A0A56C205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5898" y="3620078"/>
            <a:ext cx="2955810" cy="29558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85465B-84B5-1C93-3EB7-67F72AE07553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5109F-F7E5-1173-9E38-7CC3218062C6}"/>
              </a:ext>
            </a:extLst>
          </p:cNvPr>
          <p:cNvSpPr/>
          <p:nvPr/>
        </p:nvSpPr>
        <p:spPr>
          <a:xfrm>
            <a:off x="4912100" y="1614662"/>
            <a:ext cx="2367800" cy="344311"/>
          </a:xfrm>
          <a:prstGeom prst="rect">
            <a:avLst/>
          </a:prstGeom>
          <a:solidFill>
            <a:srgbClr val="E085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8C418C-080A-9E29-29F7-1FFD9ABD2422}"/>
              </a:ext>
            </a:extLst>
          </p:cNvPr>
          <p:cNvSpPr/>
          <p:nvPr/>
        </p:nvSpPr>
        <p:spPr>
          <a:xfrm>
            <a:off x="8639904" y="1614662"/>
            <a:ext cx="2367800" cy="344311"/>
          </a:xfrm>
          <a:prstGeom prst="rect">
            <a:avLst/>
          </a:prstGeom>
          <a:solidFill>
            <a:srgbClr val="E085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6A3BC9-B2FC-9613-1722-33476EB63358}"/>
              </a:ext>
            </a:extLst>
          </p:cNvPr>
          <p:cNvSpPr/>
          <p:nvPr/>
        </p:nvSpPr>
        <p:spPr>
          <a:xfrm>
            <a:off x="1184296" y="1614662"/>
            <a:ext cx="2367800" cy="344311"/>
          </a:xfrm>
          <a:prstGeom prst="rect">
            <a:avLst/>
          </a:prstGeom>
          <a:solidFill>
            <a:srgbClr val="E085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8BD722-80B0-DEF9-18DD-5866F1DA63AD}"/>
              </a:ext>
            </a:extLst>
          </p:cNvPr>
          <p:cNvSpPr/>
          <p:nvPr/>
        </p:nvSpPr>
        <p:spPr>
          <a:xfrm>
            <a:off x="1067504" y="1786819"/>
            <a:ext cx="2601385" cy="1642182"/>
          </a:xfrm>
          <a:prstGeom prst="roundRect">
            <a:avLst>
              <a:gd name="adj" fmla="val 4502"/>
            </a:avLst>
          </a:prstGeom>
          <a:solidFill>
            <a:srgbClr val="EFC1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5506540-CD4B-E9AC-78D2-519888F7969C}"/>
              </a:ext>
            </a:extLst>
          </p:cNvPr>
          <p:cNvSpPr/>
          <p:nvPr/>
        </p:nvSpPr>
        <p:spPr>
          <a:xfrm>
            <a:off x="8523111" y="1786819"/>
            <a:ext cx="2601385" cy="1642182"/>
          </a:xfrm>
          <a:prstGeom prst="roundRect">
            <a:avLst>
              <a:gd name="adj" fmla="val 4502"/>
            </a:avLst>
          </a:prstGeom>
          <a:solidFill>
            <a:srgbClr val="EFC1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776DE02-1FA6-EEC1-F0B8-BBBFD2CB1F77}"/>
              </a:ext>
            </a:extLst>
          </p:cNvPr>
          <p:cNvSpPr/>
          <p:nvPr/>
        </p:nvSpPr>
        <p:spPr>
          <a:xfrm>
            <a:off x="4795307" y="1786819"/>
            <a:ext cx="2601385" cy="1642182"/>
          </a:xfrm>
          <a:prstGeom prst="roundRect">
            <a:avLst>
              <a:gd name="adj" fmla="val 4502"/>
            </a:avLst>
          </a:prstGeom>
          <a:solidFill>
            <a:srgbClr val="EFC1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83E044-4ECF-665E-EDC1-E659A7D7368A}"/>
              </a:ext>
            </a:extLst>
          </p:cNvPr>
          <p:cNvSpPr/>
          <p:nvPr/>
        </p:nvSpPr>
        <p:spPr>
          <a:xfrm>
            <a:off x="5057622" y="1957551"/>
            <a:ext cx="2076756" cy="1440000"/>
          </a:xfrm>
          <a:prstGeom prst="roundRect">
            <a:avLst>
              <a:gd name="adj" fmla="val 450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가장 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많이 선택한</a:t>
            </a:r>
            <a:r>
              <a:rPr lang="en-US" altLang="ko-KR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Best </a:t>
            </a:r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 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25217A-95E5-3496-9B18-D667EEE5DCB7}"/>
              </a:ext>
            </a:extLst>
          </p:cNvPr>
          <p:cNvSpPr/>
          <p:nvPr/>
        </p:nvSpPr>
        <p:spPr>
          <a:xfrm>
            <a:off x="8785426" y="1957551"/>
            <a:ext cx="2076756" cy="1440000"/>
          </a:xfrm>
          <a:prstGeom prst="roundRect">
            <a:avLst>
              <a:gd name="adj" fmla="val 450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선택한 메뉴에 대한 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주변 음식점을 소개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3DF728-107D-1E1B-6762-5530C6D3F5E6}"/>
              </a:ext>
            </a:extLst>
          </p:cNvPr>
          <p:cNvSpPr/>
          <p:nvPr/>
        </p:nvSpPr>
        <p:spPr>
          <a:xfrm>
            <a:off x="1329818" y="1958973"/>
            <a:ext cx="2076756" cy="1440000"/>
          </a:xfrm>
          <a:prstGeom prst="roundRect">
            <a:avLst>
              <a:gd name="adj" fmla="val 450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 메뉴 추천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카테고리별 메뉴 검색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775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87954E-4BF5-C0E0-3524-EC8C6A6792E0}"/>
              </a:ext>
            </a:extLst>
          </p:cNvPr>
          <p:cNvSpPr/>
          <p:nvPr/>
        </p:nvSpPr>
        <p:spPr>
          <a:xfrm>
            <a:off x="7198102" y="1614662"/>
            <a:ext cx="2367800" cy="344311"/>
          </a:xfrm>
          <a:prstGeom prst="rect">
            <a:avLst/>
          </a:prstGeom>
          <a:solidFill>
            <a:srgbClr val="E085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55A067-EF23-1ABD-6BA8-C4BA308B5A39}"/>
              </a:ext>
            </a:extLst>
          </p:cNvPr>
          <p:cNvSpPr/>
          <p:nvPr/>
        </p:nvSpPr>
        <p:spPr>
          <a:xfrm>
            <a:off x="2626100" y="1614662"/>
            <a:ext cx="2367800" cy="344311"/>
          </a:xfrm>
          <a:prstGeom prst="rect">
            <a:avLst/>
          </a:prstGeom>
          <a:solidFill>
            <a:srgbClr val="E085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353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프로젝트의 특징 및 기대효과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073246-B652-F978-2664-6FC67FD290E5}"/>
              </a:ext>
            </a:extLst>
          </p:cNvPr>
          <p:cNvSpPr/>
          <p:nvPr/>
        </p:nvSpPr>
        <p:spPr>
          <a:xfrm>
            <a:off x="2509308" y="1786819"/>
            <a:ext cx="2601385" cy="1642182"/>
          </a:xfrm>
          <a:prstGeom prst="roundRect">
            <a:avLst>
              <a:gd name="adj" fmla="val 4502"/>
            </a:avLst>
          </a:prstGeom>
          <a:solidFill>
            <a:srgbClr val="EFC1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5B1D900-5FFF-0A19-D80B-1AA7D426804B}"/>
              </a:ext>
            </a:extLst>
          </p:cNvPr>
          <p:cNvSpPr/>
          <p:nvPr/>
        </p:nvSpPr>
        <p:spPr>
          <a:xfrm>
            <a:off x="7081309" y="1786819"/>
            <a:ext cx="2601385" cy="1642182"/>
          </a:xfrm>
          <a:prstGeom prst="roundRect">
            <a:avLst>
              <a:gd name="adj" fmla="val 4502"/>
            </a:avLst>
          </a:prstGeom>
          <a:solidFill>
            <a:srgbClr val="EFC1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CF4ACCE-A1A9-2004-B279-C8AB63B55651}"/>
              </a:ext>
            </a:extLst>
          </p:cNvPr>
          <p:cNvSpPr/>
          <p:nvPr/>
        </p:nvSpPr>
        <p:spPr>
          <a:xfrm>
            <a:off x="7343624" y="1957551"/>
            <a:ext cx="2076756" cy="1440000"/>
          </a:xfrm>
          <a:prstGeom prst="roundRect">
            <a:avLst>
              <a:gd name="adj" fmla="val 450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음식 고민하면서 </a:t>
            </a:r>
            <a:br>
              <a:rPr lang="en-US" altLang="ko-KR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생기는 스트레스 감소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2C6DF-3158-14E6-AA53-5BCF08069164}"/>
              </a:ext>
            </a:extLst>
          </p:cNvPr>
          <p:cNvSpPr txBox="1"/>
          <p:nvPr/>
        </p:nvSpPr>
        <p:spPr>
          <a:xfrm>
            <a:off x="995540" y="699139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프로젝트가 실서비스화 했을 때 기대효과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F109A23-E579-E944-3FF8-4F8019025475}"/>
              </a:ext>
            </a:extLst>
          </p:cNvPr>
          <p:cNvSpPr/>
          <p:nvPr/>
        </p:nvSpPr>
        <p:spPr>
          <a:xfrm>
            <a:off x="2771622" y="1958973"/>
            <a:ext cx="2076756" cy="1440000"/>
          </a:xfrm>
          <a:prstGeom prst="roundRect">
            <a:avLst>
              <a:gd name="adj" fmla="val 450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E085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시간 절약</a:t>
            </a:r>
            <a:endParaRPr lang="en-US" altLang="ko-KR" sz="16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85465B-84B5-1C93-3EB7-67F72AE07553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2B696B2-2EF4-8CAD-2753-8A1702523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8808" y="3457885"/>
            <a:ext cx="2982384" cy="29823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4A884E5-1D93-E4DD-6B8C-6E9A9ACE7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9601" y="3526677"/>
            <a:ext cx="2844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프로젝트의 전반적인 개발일정</a:t>
            </a: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98B777D2-BD61-E191-A6EB-591DD90AB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12560"/>
              </p:ext>
            </p:extLst>
          </p:nvPr>
        </p:nvGraphicFramePr>
        <p:xfrm>
          <a:off x="380011" y="1299405"/>
          <a:ext cx="11424063" cy="480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009">
                  <a:extLst>
                    <a:ext uri="{9D8B030D-6E8A-4147-A177-3AD203B41FA5}">
                      <a16:colId xmlns:a16="http://schemas.microsoft.com/office/drawing/2014/main" val="4010581441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2573859224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351819924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1671506196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752877393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1629117172"/>
                    </a:ext>
                  </a:extLst>
                </a:gridCol>
                <a:gridCol w="1632009">
                  <a:extLst>
                    <a:ext uri="{9D8B030D-6E8A-4147-A177-3AD203B41FA5}">
                      <a16:colId xmlns:a16="http://schemas.microsoft.com/office/drawing/2014/main" val="1403598583"/>
                    </a:ext>
                  </a:extLst>
                </a:gridCol>
              </a:tblGrid>
              <a:tr h="33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SUN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MON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TUE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WED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THR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FRI</a:t>
                      </a:r>
                      <a:endParaRPr lang="ko-KR" altLang="en-US" sz="1600" dirty="0"/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</a:rPr>
                        <a:t>SAT</a:t>
                      </a:r>
                      <a:endParaRPr lang="ko-KR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85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833667"/>
                  </a:ext>
                </a:extLst>
              </a:tr>
              <a:tr h="89312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01668"/>
                  </a:ext>
                </a:extLst>
              </a:tr>
              <a:tr h="893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632969"/>
                  </a:ext>
                </a:extLst>
              </a:tr>
              <a:tr h="893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129743"/>
                  </a:ext>
                </a:extLst>
              </a:tr>
              <a:tr h="893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86406"/>
                  </a:ext>
                </a:extLst>
              </a:tr>
              <a:tr h="893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14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71576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81A78A-2BB1-F349-9F98-B4524B09C14B}"/>
              </a:ext>
            </a:extLst>
          </p:cNvPr>
          <p:cNvSpPr/>
          <p:nvPr/>
        </p:nvSpPr>
        <p:spPr>
          <a:xfrm>
            <a:off x="5367646" y="3029624"/>
            <a:ext cx="4714504" cy="302831"/>
          </a:xfrm>
          <a:prstGeom prst="roundRect">
            <a:avLst/>
          </a:prstGeom>
          <a:solidFill>
            <a:srgbClr val="BB6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주제선정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스케쥴링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역할분담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자료준비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개발언어 선정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3952A3-12D0-AA45-6F41-546CBAA67A38}"/>
              </a:ext>
            </a:extLst>
          </p:cNvPr>
          <p:cNvSpPr/>
          <p:nvPr/>
        </p:nvSpPr>
        <p:spPr>
          <a:xfrm>
            <a:off x="5367646" y="3929316"/>
            <a:ext cx="4714504" cy="302831"/>
          </a:xfrm>
          <a:prstGeom prst="roundRect">
            <a:avLst/>
          </a:pr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기능정의</a:t>
            </a:r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Flow-Chart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99E226-854C-3845-CD35-5D1A02031ECD}"/>
              </a:ext>
            </a:extLst>
          </p:cNvPr>
          <p:cNvSpPr/>
          <p:nvPr/>
        </p:nvSpPr>
        <p:spPr>
          <a:xfrm>
            <a:off x="2116360" y="4829008"/>
            <a:ext cx="4714504" cy="302831"/>
          </a:xfrm>
          <a:prstGeom prst="roundRect">
            <a:avLst/>
          </a:prstGeom>
          <a:solidFill>
            <a:srgbClr val="DA7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개발환경 세팅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EEF982-68B1-AD13-8723-EE0FCE3224F5}"/>
              </a:ext>
            </a:extLst>
          </p:cNvPr>
          <p:cNvSpPr/>
          <p:nvPr/>
        </p:nvSpPr>
        <p:spPr>
          <a:xfrm>
            <a:off x="6983969" y="4829007"/>
            <a:ext cx="3115423" cy="302831"/>
          </a:xfrm>
          <a:prstGeom prst="roundRect">
            <a:avLst/>
          </a:prstGeom>
          <a:solidFill>
            <a:srgbClr val="81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모델링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613FE3-21D8-55AF-BF6E-9E5A5C76B234}"/>
              </a:ext>
            </a:extLst>
          </p:cNvPr>
          <p:cNvSpPr/>
          <p:nvPr/>
        </p:nvSpPr>
        <p:spPr>
          <a:xfrm>
            <a:off x="2116360" y="5728700"/>
            <a:ext cx="3067219" cy="302831"/>
          </a:xfrm>
          <a:prstGeom prst="roundRect">
            <a:avLst/>
          </a:prstGeom>
          <a:solidFill>
            <a:srgbClr val="81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 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23B917-38DD-15F1-6D10-E6BC5A044D64}"/>
              </a:ext>
            </a:extLst>
          </p:cNvPr>
          <p:cNvSpPr/>
          <p:nvPr/>
        </p:nvSpPr>
        <p:spPr>
          <a:xfrm>
            <a:off x="5367646" y="5728700"/>
            <a:ext cx="4714504" cy="302831"/>
          </a:xfrm>
          <a:prstGeom prst="roundRect">
            <a:avLst/>
          </a:prstGeom>
          <a:solidFill>
            <a:srgbClr val="81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</a:t>
            </a:r>
            <a:r>
              <a:rPr lang="ko-KR" altLang="en-US" sz="15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테이블 구축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348322-38F9-1AA2-43A7-DF8248298F39}"/>
              </a:ext>
            </a:extLst>
          </p:cNvPr>
          <p:cNvSpPr txBox="1"/>
          <p:nvPr/>
        </p:nvSpPr>
        <p:spPr>
          <a:xfrm>
            <a:off x="246739" y="6358612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※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계획은 예정이라 변동될 수 있음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</p:spTree>
    <p:extLst>
      <p:ext uri="{BB962C8B-B14F-4D97-AF65-F5344CB8AC3E}">
        <p14:creationId xmlns:p14="http://schemas.microsoft.com/office/powerpoint/2010/main" val="39268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46739" y="454864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사용언어 및 개발환경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2E84B-A77C-DC64-4158-1B9FC43D85A9}"/>
              </a:ext>
            </a:extLst>
          </p:cNvPr>
          <p:cNvSpPr txBox="1"/>
          <p:nvPr/>
        </p:nvSpPr>
        <p:spPr>
          <a:xfrm>
            <a:off x="995540" y="699139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프로젝트에 사용될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11EC6-C052-36CE-130E-E011CA93C0DE}"/>
              </a:ext>
            </a:extLst>
          </p:cNvPr>
          <p:cNvSpPr txBox="1"/>
          <p:nvPr/>
        </p:nvSpPr>
        <p:spPr>
          <a:xfrm>
            <a:off x="10723989" y="516420"/>
            <a:ext cx="1127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랜덤밥스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5AFFB-C1D6-6EA0-D2FD-A36ACF7877E6}"/>
              </a:ext>
            </a:extLst>
          </p:cNvPr>
          <p:cNvSpPr txBox="1"/>
          <p:nvPr/>
        </p:nvSpPr>
        <p:spPr>
          <a:xfrm>
            <a:off x="1675544" y="2099734"/>
            <a:ext cx="163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811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FRONT-END</a:t>
            </a:r>
            <a:endParaRPr lang="ko-KR" altLang="en-US" sz="2000" dirty="0">
              <a:solidFill>
                <a:srgbClr val="7811F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F5976B-2695-7078-CB6E-22FC032565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83" y="4072585"/>
            <a:ext cx="1080000" cy="1080000"/>
          </a:xfrm>
          <a:prstGeom prst="rect">
            <a:avLst/>
          </a:prstGeom>
        </p:spPr>
      </p:pic>
      <p:pic>
        <p:nvPicPr>
          <p:cNvPr id="15" name="Picture 2" descr="Bootstrap · 세계에서 가장 인기있는 HTML, CSS, JS 라이브러리.">
            <a:extLst>
              <a:ext uri="{FF2B5EF4-FFF2-40B4-BE49-F238E27FC236}">
                <a16:creationId xmlns:a16="http://schemas.microsoft.com/office/drawing/2014/main" id="{77255B5C-10A9-1A40-6289-A66FC978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543" y="2618368"/>
            <a:ext cx="1619021" cy="13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JQury] 제이쿼리 사용법">
            <a:extLst>
              <a:ext uri="{FF2B5EF4-FFF2-40B4-BE49-F238E27FC236}">
                <a16:creationId xmlns:a16="http://schemas.microsoft.com/office/drawing/2014/main" id="{B05FD11A-8DF4-0B5A-85B7-5788A6F0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21" y="4048968"/>
            <a:ext cx="1127233" cy="112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54568-702F-0801-DBE6-196B5451C011}"/>
              </a:ext>
            </a:extLst>
          </p:cNvPr>
          <p:cNvSpPr txBox="1"/>
          <p:nvPr/>
        </p:nvSpPr>
        <p:spPr>
          <a:xfrm>
            <a:off x="5681463" y="2099734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618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JD</a:t>
            </a:r>
            <a:r>
              <a:rPr lang="en-US" altLang="ko-KR" sz="2000" dirty="0">
                <a:solidFill>
                  <a:srgbClr val="E48E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BC</a:t>
            </a:r>
            <a:endParaRPr lang="ko-KR" altLang="en-US" sz="2000" dirty="0">
              <a:solidFill>
                <a:srgbClr val="E48E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14" descr="호스팅된 MySQL - Amazon RDS for MySQL - AWS">
            <a:extLst>
              <a:ext uri="{FF2B5EF4-FFF2-40B4-BE49-F238E27FC236}">
                <a16:creationId xmlns:a16="http://schemas.microsoft.com/office/drawing/2014/main" id="{E541CCF5-5C59-CC22-E169-94F98A02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12" y="2743596"/>
            <a:ext cx="2410575" cy="124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FCE970-0A78-F44A-0CE2-EAD210257C8B}"/>
              </a:ext>
            </a:extLst>
          </p:cNvPr>
          <p:cNvSpPr txBox="1"/>
          <p:nvPr/>
        </p:nvSpPr>
        <p:spPr>
          <a:xfrm>
            <a:off x="8877544" y="2099734"/>
            <a:ext cx="148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62F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BACK-END</a:t>
            </a:r>
            <a:endParaRPr lang="ko-KR" altLang="en-US" sz="2000" dirty="0">
              <a:solidFill>
                <a:srgbClr val="F62F3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2" descr="국비교육_JSP">
            <a:extLst>
              <a:ext uri="{FF2B5EF4-FFF2-40B4-BE49-F238E27FC236}">
                <a16:creationId xmlns:a16="http://schemas.microsoft.com/office/drawing/2014/main" id="{6F1A0551-E49C-52B9-DE75-A442098F5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73" y="2586040"/>
            <a:ext cx="2972790" cy="184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257</Words>
  <Application>Microsoft Office PowerPoint</Application>
  <PresentationFormat>와이드스크린</PresentationFormat>
  <Paragraphs>127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나눔스퀘어라운드 Bold</vt:lpstr>
      <vt:lpstr>나눔스퀘어_ac ExtraBold</vt:lpstr>
      <vt:lpstr>나눔스퀘어 ExtraBold</vt:lpstr>
      <vt:lpstr>맑은 고딕</vt:lpstr>
      <vt:lpstr>나눔스퀘어_ac</vt:lpstr>
      <vt:lpstr>나눔스퀘어 Bold</vt:lpstr>
      <vt:lpstr>나눔스퀘어 Light</vt:lpstr>
      <vt:lpstr>나눔스퀘어라운드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태석</dc:creator>
  <cp:lastModifiedBy>이 태석</cp:lastModifiedBy>
  <cp:revision>22</cp:revision>
  <dcterms:created xsi:type="dcterms:W3CDTF">2023-03-01T03:53:58Z</dcterms:created>
  <dcterms:modified xsi:type="dcterms:W3CDTF">2023-03-10T07:58:25Z</dcterms:modified>
</cp:coreProperties>
</file>